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69C68C-233A-47C6-9F52-EB25F5095BA4}">
  <a:tblStyle styleId="{8E69C68C-233A-47C6-9F52-EB25F5095B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20" Type="http://schemas.openxmlformats.org/officeDocument/2006/relationships/slide" Target="slides/slide13.xml"/><Relationship Id="rId42" Type="http://schemas.openxmlformats.org/officeDocument/2006/relationships/font" Target="fonts/RobotoMedium-italic.fntdata"/><Relationship Id="rId41" Type="http://schemas.openxmlformats.org/officeDocument/2006/relationships/font" Target="fonts/RobotoMedium-bold.fntdata"/><Relationship Id="rId22" Type="http://schemas.openxmlformats.org/officeDocument/2006/relationships/slide" Target="slides/slide15.xml"/><Relationship Id="rId44" Type="http://schemas.openxmlformats.org/officeDocument/2006/relationships/font" Target="fonts/RobotoLight-regular.fntdata"/><Relationship Id="rId21" Type="http://schemas.openxmlformats.org/officeDocument/2006/relationships/slide" Target="slides/slide14.xml"/><Relationship Id="rId43" Type="http://schemas.openxmlformats.org/officeDocument/2006/relationships/font" Target="fonts/RobotoMedium-boldItalic.fntdata"/><Relationship Id="rId24" Type="http://schemas.openxmlformats.org/officeDocument/2006/relationships/slide" Target="slides/slide17.xml"/><Relationship Id="rId46" Type="http://schemas.openxmlformats.org/officeDocument/2006/relationships/font" Target="fonts/RobotoLight-italic.fntdata"/><Relationship Id="rId23" Type="http://schemas.openxmlformats.org/officeDocument/2006/relationships/slide" Target="slides/slide16.xml"/><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RobotoLight-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Thin-bold.fntdata"/><Relationship Id="rId10" Type="http://schemas.openxmlformats.org/officeDocument/2006/relationships/slide" Target="slides/slide3.xml"/><Relationship Id="rId32" Type="http://schemas.openxmlformats.org/officeDocument/2006/relationships/font" Target="fonts/RobotoThin-regular.fntdata"/><Relationship Id="rId13" Type="http://schemas.openxmlformats.org/officeDocument/2006/relationships/slide" Target="slides/slide6.xml"/><Relationship Id="rId35" Type="http://schemas.openxmlformats.org/officeDocument/2006/relationships/font" Target="fonts/RobotoThin-boldItalic.fntdata"/><Relationship Id="rId12" Type="http://schemas.openxmlformats.org/officeDocument/2006/relationships/slide" Target="slides/slide5.xml"/><Relationship Id="rId34" Type="http://schemas.openxmlformats.org/officeDocument/2006/relationships/font" Target="fonts/RobotoThin-italic.fntdata"/><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321e78901_0_6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321e78901_0_6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090c720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090c720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090c720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090c720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1a216e7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1a216e7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321e78901_0_8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321e78901_0_8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321e78901_0_9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321e78901_0_9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321e78901_0_10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321e78901_0_10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5321e78901_0_1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321e78901_0_1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321e78901_0_12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321e78901_0_12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321e78901_0_13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321e78901_0_13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321e7890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321e7890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321e78901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321e78901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321e78901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321e78901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321e78901_0_15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321e78901_0_15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321e78901_0_16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321e78901_0_16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321e78901_0_17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321e78901_0_17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321e7890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321e7890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321e78901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321e78901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321e78901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321e78901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321e78901_0_3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321e78901_0_3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321e78901_0_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321e78901_0_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321e78901_0_5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321e78901_0_5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090c720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090c720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 name="Google Shape;52;p1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 name="Google Shape;5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6" name="Shape 56"/>
        <p:cNvGrpSpPr/>
        <p:nvPr/>
      </p:nvGrpSpPr>
      <p:grpSpPr>
        <a:xfrm>
          <a:off x="0" y="0"/>
          <a:ext cx="0" cy="0"/>
          <a:chOff x="0" y="0"/>
          <a:chExt cx="0" cy="0"/>
        </a:xfrm>
      </p:grpSpPr>
      <p:sp>
        <p:nvSpPr>
          <p:cNvPr id="57" name="Google Shape;57;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59" name="Google Shape;59;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 name="Google Shape;60;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 name="Google Shape;61;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 name="Google Shape;62;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 name="Google Shape;63;p14"/>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64" name="Shape 64"/>
        <p:cNvGrpSpPr/>
        <p:nvPr/>
      </p:nvGrpSpPr>
      <p:grpSpPr>
        <a:xfrm>
          <a:off x="0" y="0"/>
          <a:ext cx="0" cy="0"/>
          <a:chOff x="0" y="0"/>
          <a:chExt cx="0" cy="0"/>
        </a:xfrm>
      </p:grpSpPr>
      <p:pic>
        <p:nvPicPr>
          <p:cNvPr id="65" name="Google Shape;65;p15"/>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66" name="Google Shape;66;p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 name="Google Shape;67;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 name="Google Shape;68;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 name="Google Shape;69;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 name="Google Shape;70;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1" name="Google Shape;71;p1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2" name="Google Shape;72;p15"/>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73" name="Google Shape;73;p15"/>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75" name="Google Shape;75;p15"/>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 name="Google Shape;83;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 name="Google Shape;9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 name="Shape 104"/>
        <p:cNvGrpSpPr/>
        <p:nvPr/>
      </p:nvGrpSpPr>
      <p:grpSpPr>
        <a:xfrm>
          <a:off x="0" y="0"/>
          <a:ext cx="0" cy="0"/>
          <a:chOff x="0" y="0"/>
          <a:chExt cx="0" cy="0"/>
        </a:xfrm>
      </p:grpSpPr>
      <p:sp>
        <p:nvSpPr>
          <p:cNvPr id="105" name="Google Shape;105;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Google Shape;10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0" name="Google Shape;110;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5" name="Google Shape;11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 name="Google Shape;118;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9" name="Google Shape;11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22" name="Shape 122"/>
        <p:cNvGrpSpPr/>
        <p:nvPr/>
      </p:nvGrpSpPr>
      <p:grpSpPr>
        <a:xfrm>
          <a:off x="0" y="0"/>
          <a:ext cx="0" cy="0"/>
          <a:chOff x="0" y="0"/>
          <a:chExt cx="0" cy="0"/>
        </a:xfrm>
      </p:grpSpPr>
      <p:pic>
        <p:nvPicPr>
          <p:cNvPr id="123" name="Google Shape;123;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 name="Google Shape;124;p2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 name="Google Shape;125;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7" name="Shape 127"/>
        <p:cNvGrpSpPr/>
        <p:nvPr/>
      </p:nvGrpSpPr>
      <p:grpSpPr>
        <a:xfrm>
          <a:off x="0" y="0"/>
          <a:ext cx="0" cy="0"/>
          <a:chOff x="0" y="0"/>
          <a:chExt cx="0" cy="0"/>
        </a:xfrm>
      </p:grpSpPr>
      <p:sp>
        <p:nvSpPr>
          <p:cNvPr id="128" name="Google Shape;128;p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30" name="Google Shape;130;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2" name="Google Shape;13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 name="Google Shape;133;p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4" name="Google Shape;134;p29"/>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 name="Shape 135"/>
        <p:cNvGrpSpPr/>
        <p:nvPr/>
      </p:nvGrpSpPr>
      <p:grpSpPr>
        <a:xfrm>
          <a:off x="0" y="0"/>
          <a:ext cx="0" cy="0"/>
          <a:chOff x="0" y="0"/>
          <a:chExt cx="0" cy="0"/>
        </a:xfrm>
      </p:grpSpPr>
      <p:pic>
        <p:nvPicPr>
          <p:cNvPr id="136" name="Google Shape;136;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 name="Google Shape;137;p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8" name="Google Shape;13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41" name="Shape 141"/>
        <p:cNvGrpSpPr/>
        <p:nvPr/>
      </p:nvGrpSpPr>
      <p:grpSpPr>
        <a:xfrm>
          <a:off x="0" y="0"/>
          <a:ext cx="0" cy="0"/>
          <a:chOff x="0" y="0"/>
          <a:chExt cx="0" cy="0"/>
        </a:xfrm>
      </p:grpSpPr>
      <p:pic>
        <p:nvPicPr>
          <p:cNvPr id="142" name="Google Shape;142;p3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43" name="Google Shape;143;p3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4" name="Google Shape;144;p31"/>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31"/>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6" name="Google Shape;146;p3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 name="Google Shape;14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49" name="Google Shape;149;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3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51" name="Shape 151"/>
        <p:cNvGrpSpPr/>
        <p:nvPr/>
      </p:nvGrpSpPr>
      <p:grpSpPr>
        <a:xfrm>
          <a:off x="0" y="0"/>
          <a:ext cx="0" cy="0"/>
          <a:chOff x="0" y="0"/>
          <a:chExt cx="0" cy="0"/>
        </a:xfrm>
      </p:grpSpPr>
      <p:pic>
        <p:nvPicPr>
          <p:cNvPr id="152" name="Google Shape;152;p32"/>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153" name="Google Shape;153;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 name="Google Shape;15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 name="Google Shape;15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 name="Google Shape;157;p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8" name="Google Shape;158;p3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9" name="Google Shape;159;p32"/>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160" name="Google Shape;160;p32"/>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2"/>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162" name="Google Shape;162;p32"/>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64" name="Shape 164"/>
        <p:cNvGrpSpPr/>
        <p:nvPr/>
      </p:nvGrpSpPr>
      <p:grpSpPr>
        <a:xfrm>
          <a:off x="0" y="0"/>
          <a:ext cx="0" cy="0"/>
          <a:chOff x="0" y="0"/>
          <a:chExt cx="0" cy="0"/>
        </a:xfrm>
      </p:grpSpPr>
      <p:pic>
        <p:nvPicPr>
          <p:cNvPr id="165" name="Google Shape;16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67" name="Google Shape;167;p3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68" name="Google Shape;168;p3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18" Type="http://schemas.openxmlformats.org/officeDocument/2006/relationships/theme" Target="../theme/theme1.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0" name="Google Shape;8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a:t>
            </a:r>
            <a:endParaRPr/>
          </a:p>
        </p:txBody>
      </p:sp>
      <p:sp>
        <p:nvSpPr>
          <p:cNvPr id="174" name="Google Shape;174;p34"/>
          <p:cNvSpPr txBox="1"/>
          <p:nvPr>
            <p:ph idx="1" type="subTitle"/>
          </p:nvPr>
        </p:nvSpPr>
        <p:spPr>
          <a:xfrm>
            <a:off x="285975" y="2797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 Vs Blue</a:t>
            </a:r>
            <a:endParaRPr/>
          </a:p>
        </p:txBody>
      </p:sp>
      <p:sp>
        <p:nvSpPr>
          <p:cNvPr id="175" name="Google Shape;175;p34"/>
          <p:cNvSpPr txBox="1"/>
          <p:nvPr/>
        </p:nvSpPr>
        <p:spPr>
          <a:xfrm>
            <a:off x="1784775" y="4272200"/>
            <a:ext cx="5523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                     </a:t>
            </a:r>
            <a:r>
              <a:rPr lang="en">
                <a:solidFill>
                  <a:srgbClr val="FFFFFF"/>
                </a:solidFill>
              </a:rPr>
              <a:t>By: Darnell Antwine &amp; Rishawn Blackwell</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t>Poor Encryption &amp; Compromise Credentials</a:t>
            </a:r>
            <a:endParaRPr/>
          </a:p>
        </p:txBody>
      </p:sp>
      <p:sp>
        <p:nvSpPr>
          <p:cNvPr id="262" name="Google Shape;262;p4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Crackstation.net to crack the encrypted Hash found using Ashton’s login. Used WebDav. Used php-reverse-shell tool to gain access.</a:t>
            </a:r>
            <a:endParaRPr sz="1200">
              <a:latin typeface="Roboto"/>
              <a:ea typeface="Roboto"/>
              <a:cs typeface="Roboto"/>
              <a:sym typeface="Roboto"/>
            </a:endParaRPr>
          </a:p>
        </p:txBody>
      </p:sp>
      <p:grpSp>
        <p:nvGrpSpPr>
          <p:cNvPr id="264" name="Google Shape;264;p43"/>
          <p:cNvGrpSpPr/>
          <p:nvPr/>
        </p:nvGrpSpPr>
        <p:grpSpPr>
          <a:xfrm>
            <a:off x="457181" y="887903"/>
            <a:ext cx="533372" cy="533480"/>
            <a:chOff x="457200" y="1378813"/>
            <a:chExt cx="695400" cy="695450"/>
          </a:xfrm>
        </p:grpSpPr>
        <p:sp>
          <p:nvSpPr>
            <p:cNvPr id="265" name="Google Shape;265;p4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6" name="Google Shape;266;p4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43"/>
          <p:cNvGrpSpPr/>
          <p:nvPr/>
        </p:nvGrpSpPr>
        <p:grpSpPr>
          <a:xfrm>
            <a:off x="5478681" y="887903"/>
            <a:ext cx="533372" cy="533480"/>
            <a:chOff x="457200" y="1378813"/>
            <a:chExt cx="695400" cy="695450"/>
          </a:xfrm>
        </p:grpSpPr>
        <p:sp>
          <p:nvSpPr>
            <p:cNvPr id="268" name="Google Shape;268;p4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9" name="Google Shape;269;p4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43"/>
          <p:cNvSpPr/>
          <p:nvPr/>
        </p:nvSpPr>
        <p:spPr>
          <a:xfrm flipH="1">
            <a:off x="5751775" y="14806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txBox="1"/>
          <p:nvPr/>
        </p:nvSpPr>
        <p:spPr>
          <a:xfrm>
            <a:off x="5689800"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Allowed further access into the company’s data by discovering,  manager Ryan’s login credentials.  And giving root access to Ryan’s credentials.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1648400" y="2485000"/>
            <a:ext cx="6786425" cy="2988275"/>
          </a:xfrm>
          <a:prstGeom prst="rect">
            <a:avLst/>
          </a:prstGeom>
          <a:noFill/>
          <a:ln>
            <a:noFill/>
          </a:ln>
        </p:spPr>
      </p:pic>
      <p:pic>
        <p:nvPicPr>
          <p:cNvPr id="277" name="Google Shape;277;p44"/>
          <p:cNvPicPr preferRelativeResize="0"/>
          <p:nvPr/>
        </p:nvPicPr>
        <p:blipFill>
          <a:blip r:embed="rId4">
            <a:alphaModFix/>
          </a:blip>
          <a:stretch>
            <a:fillRect/>
          </a:stretch>
        </p:blipFill>
        <p:spPr>
          <a:xfrm>
            <a:off x="0" y="0"/>
            <a:ext cx="7585126" cy="248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5"/>
          <p:cNvPicPr preferRelativeResize="0"/>
          <p:nvPr/>
        </p:nvPicPr>
        <p:blipFill>
          <a:blip r:embed="rId3">
            <a:alphaModFix/>
          </a:blip>
          <a:stretch>
            <a:fillRect/>
          </a:stretch>
        </p:blipFill>
        <p:spPr>
          <a:xfrm>
            <a:off x="-12300" y="533701"/>
            <a:ext cx="4912125" cy="2237425"/>
          </a:xfrm>
          <a:prstGeom prst="rect">
            <a:avLst/>
          </a:prstGeom>
          <a:noFill/>
          <a:ln>
            <a:noFill/>
          </a:ln>
        </p:spPr>
      </p:pic>
      <p:pic>
        <p:nvPicPr>
          <p:cNvPr id="283" name="Google Shape;283;p45"/>
          <p:cNvPicPr preferRelativeResize="0"/>
          <p:nvPr/>
        </p:nvPicPr>
        <p:blipFill>
          <a:blip r:embed="rId4">
            <a:alphaModFix/>
          </a:blip>
          <a:stretch>
            <a:fillRect/>
          </a:stretch>
        </p:blipFill>
        <p:spPr>
          <a:xfrm>
            <a:off x="1598825" y="2771125"/>
            <a:ext cx="7635600" cy="251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6"/>
          <p:cNvPicPr preferRelativeResize="0"/>
          <p:nvPr/>
        </p:nvPicPr>
        <p:blipFill>
          <a:blip r:embed="rId3">
            <a:alphaModFix/>
          </a:blip>
          <a:stretch>
            <a:fillRect/>
          </a:stretch>
        </p:blipFill>
        <p:spPr>
          <a:xfrm>
            <a:off x="0" y="0"/>
            <a:ext cx="5159726" cy="2611525"/>
          </a:xfrm>
          <a:prstGeom prst="rect">
            <a:avLst/>
          </a:prstGeom>
          <a:noFill/>
          <a:ln>
            <a:noFill/>
          </a:ln>
        </p:spPr>
      </p:pic>
      <p:pic>
        <p:nvPicPr>
          <p:cNvPr id="289" name="Google Shape;289;p46"/>
          <p:cNvPicPr preferRelativeResize="0"/>
          <p:nvPr/>
        </p:nvPicPr>
        <p:blipFill>
          <a:blip r:embed="rId4">
            <a:alphaModFix/>
          </a:blip>
          <a:stretch>
            <a:fillRect/>
          </a:stretch>
        </p:blipFill>
        <p:spPr>
          <a:xfrm>
            <a:off x="5159725" y="152400"/>
            <a:ext cx="3831875" cy="2461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95" name="Google Shape;295;p4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296" name="Google Shape;296;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302" name="Google Shape;302;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03" name="Google Shape;303;p4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304" name="Google Shape;304;p48"/>
          <p:cNvSpPr txBox="1"/>
          <p:nvPr>
            <p:ph idx="3" type="body"/>
          </p:nvPr>
        </p:nvSpPr>
        <p:spPr>
          <a:xfrm>
            <a:off x="3712025" y="675975"/>
            <a:ext cx="4911000" cy="971700"/>
          </a:xfrm>
          <a:prstGeom prst="rect">
            <a:avLst/>
          </a:prstGeom>
        </p:spPr>
        <p:txBody>
          <a:bodyPr anchorCtr="0" anchor="t" bIns="914400" lIns="457200" spcFirstLastPara="1" rIns="457200" wrap="square" tIns="0">
            <a:noAutofit/>
          </a:bodyPr>
          <a:lstStyle/>
          <a:p>
            <a:pPr indent="-167640" lvl="0" marL="320040" rtl="0" algn="l">
              <a:spcBef>
                <a:spcPts val="0"/>
              </a:spcBef>
              <a:spcAft>
                <a:spcPts val="0"/>
              </a:spcAft>
              <a:buSzPts val="1200"/>
              <a:buChar char="●"/>
            </a:pPr>
            <a:r>
              <a:rPr lang="en" sz="1200"/>
              <a:t>Port scan occurred Aug 6, 2020 @ 1:29 am</a:t>
            </a:r>
            <a:endParaRPr sz="1200"/>
          </a:p>
          <a:p>
            <a:pPr indent="-167640" lvl="0" marL="320040" rtl="0" algn="l">
              <a:spcBef>
                <a:spcPts val="600"/>
              </a:spcBef>
              <a:spcAft>
                <a:spcPts val="0"/>
              </a:spcAft>
              <a:buSzPts val="1200"/>
              <a:buChar char="●"/>
            </a:pPr>
            <a:r>
              <a:rPr lang="en" sz="1200"/>
              <a:t>5 packets were sent</a:t>
            </a:r>
            <a:endParaRPr sz="1200"/>
          </a:p>
          <a:p>
            <a:pPr indent="0" lvl="0" marL="457200" rtl="0" algn="l">
              <a:spcBef>
                <a:spcPts val="600"/>
              </a:spcBef>
              <a:spcAft>
                <a:spcPts val="600"/>
              </a:spcAft>
              <a:buNone/>
            </a:pPr>
            <a:r>
              <a:t/>
            </a:r>
            <a:endParaRPr sz="1200"/>
          </a:p>
        </p:txBody>
      </p:sp>
      <p:pic>
        <p:nvPicPr>
          <p:cNvPr id="305" name="Google Shape;305;p4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06" name="Google Shape;306;p48"/>
          <p:cNvPicPr preferRelativeResize="0"/>
          <p:nvPr/>
        </p:nvPicPr>
        <p:blipFill>
          <a:blip r:embed="rId4">
            <a:alphaModFix/>
          </a:blip>
          <a:stretch>
            <a:fillRect/>
          </a:stretch>
        </p:blipFill>
        <p:spPr>
          <a:xfrm>
            <a:off x="152050" y="1531800"/>
            <a:ext cx="8839900" cy="361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312" name="Google Shape;312;p49"/>
          <p:cNvSpPr txBox="1"/>
          <p:nvPr>
            <p:ph idx="1" type="subTitle"/>
          </p:nvPr>
        </p:nvSpPr>
        <p:spPr>
          <a:xfrm>
            <a:off x="5824850" y="1977250"/>
            <a:ext cx="3099300" cy="28575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SzPts val="1200"/>
              <a:buChar char="●"/>
            </a:pPr>
            <a:r>
              <a:rPr lang="en" sz="1200"/>
              <a:t>Inside were step by step directions to connect to WebDAV along with whos user name we should use.  </a:t>
            </a:r>
            <a:r>
              <a:rPr lang="en" sz="1200"/>
              <a:t> </a:t>
            </a:r>
            <a:endParaRPr sz="1200"/>
          </a:p>
          <a:p>
            <a:pPr indent="-304800" lvl="0" marL="457200" rtl="0" algn="l">
              <a:spcBef>
                <a:spcPts val="0"/>
              </a:spcBef>
              <a:spcAft>
                <a:spcPts val="0"/>
              </a:spcAft>
              <a:buSzPts val="1200"/>
              <a:buChar char="●"/>
            </a:pPr>
            <a:r>
              <a:rPr lang="en" sz="1200"/>
              <a:t>We found ryans hash ( hidden password)  and </a:t>
            </a:r>
            <a:r>
              <a:rPr lang="en" sz="1200"/>
              <a:t>entered</a:t>
            </a:r>
            <a:r>
              <a:rPr lang="en" sz="1200"/>
              <a:t> it into a hash decoder to get his password to use. </a:t>
            </a:r>
            <a:endParaRPr sz="1200"/>
          </a:p>
          <a:p>
            <a:pPr indent="-304800" lvl="0" marL="457200" rtl="0" algn="l">
              <a:spcBef>
                <a:spcPts val="0"/>
              </a:spcBef>
              <a:spcAft>
                <a:spcPts val="0"/>
              </a:spcAft>
              <a:buSzPts val="1200"/>
              <a:buChar char="●"/>
            </a:pPr>
            <a:r>
              <a:rPr lang="en" sz="1200"/>
              <a:t>Once we had username and password we had full access. </a:t>
            </a:r>
            <a:endParaRPr sz="1200"/>
          </a:p>
          <a:p>
            <a:pPr indent="0" lvl="0" marL="0" rtl="0" algn="r">
              <a:spcBef>
                <a:spcPts val="600"/>
              </a:spcBef>
              <a:spcAft>
                <a:spcPts val="600"/>
              </a:spcAft>
              <a:buNone/>
            </a:pPr>
            <a:r>
              <a:t/>
            </a:r>
            <a:endParaRPr sz="1200"/>
          </a:p>
        </p:txBody>
      </p:sp>
      <p:sp>
        <p:nvSpPr>
          <p:cNvPr id="313" name="Google Shape;313;p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4" name="Google Shape;314;p49"/>
          <p:cNvSpPr txBox="1"/>
          <p:nvPr>
            <p:ph idx="3" type="body"/>
          </p:nvPr>
        </p:nvSpPr>
        <p:spPr>
          <a:xfrm>
            <a:off x="3663050" y="741300"/>
            <a:ext cx="5791200" cy="1716900"/>
          </a:xfrm>
          <a:prstGeom prst="rect">
            <a:avLst/>
          </a:prstGeom>
        </p:spPr>
        <p:txBody>
          <a:bodyPr anchorCtr="0" anchor="t" bIns="914400" lIns="457200" spcFirstLastPara="1" rIns="457200" wrap="square" tIns="0">
            <a:noAutofit/>
          </a:bodyPr>
          <a:lstStyle/>
          <a:p>
            <a:pPr indent="-167640" lvl="0" marL="320040" rtl="0" algn="l">
              <a:spcBef>
                <a:spcPts val="0"/>
              </a:spcBef>
              <a:spcAft>
                <a:spcPts val="0"/>
              </a:spcAft>
              <a:buSzPts val="1200"/>
              <a:buChar char="●"/>
            </a:pPr>
            <a:r>
              <a:rPr lang="en" sz="1200"/>
              <a:t>The </a:t>
            </a:r>
            <a:r>
              <a:rPr lang="en" sz="1200"/>
              <a:t>request occur on Aug 6,2020 at 8:19 pm with 16,000 requests made</a:t>
            </a:r>
            <a:endParaRPr sz="1200"/>
          </a:p>
          <a:p>
            <a:pPr indent="-167640" lvl="0" marL="320040" rtl="0" algn="l">
              <a:spcBef>
                <a:spcPts val="600"/>
              </a:spcBef>
              <a:spcAft>
                <a:spcPts val="0"/>
              </a:spcAft>
              <a:buSzPts val="1200"/>
              <a:buChar char="●"/>
            </a:pPr>
            <a:r>
              <a:rPr lang="en" sz="1200"/>
              <a:t> Files requested were /S</a:t>
            </a:r>
            <a:r>
              <a:rPr lang="en" sz="1200"/>
              <a:t>ecret_</a:t>
            </a:r>
            <a:r>
              <a:rPr lang="en" sz="1200"/>
              <a:t>folder/</a:t>
            </a:r>
            <a:endParaRPr sz="1200"/>
          </a:p>
          <a:p>
            <a:pPr indent="-167640" lvl="0" marL="320040" rtl="0" algn="l">
              <a:spcBef>
                <a:spcPts val="600"/>
              </a:spcBef>
              <a:spcAft>
                <a:spcPts val="0"/>
              </a:spcAft>
              <a:buSzPts val="1200"/>
              <a:buChar char="●"/>
            </a:pPr>
            <a:r>
              <a:rPr lang="en" sz="1200"/>
              <a:t>Once in the secret_folder we found a folder name connect_to_corp_server</a:t>
            </a:r>
            <a:endParaRPr sz="1200"/>
          </a:p>
          <a:p>
            <a:pPr indent="0" lvl="0" marL="0" rtl="0" algn="l">
              <a:spcBef>
                <a:spcPts val="600"/>
              </a:spcBef>
              <a:spcAft>
                <a:spcPts val="600"/>
              </a:spcAft>
              <a:buNone/>
            </a:pPr>
            <a:r>
              <a:t/>
            </a:r>
            <a:endParaRPr sz="1200"/>
          </a:p>
        </p:txBody>
      </p:sp>
      <p:pic>
        <p:nvPicPr>
          <p:cNvPr id="315" name="Google Shape;315;p4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16" name="Google Shape;316;p49"/>
          <p:cNvPicPr preferRelativeResize="0"/>
          <p:nvPr/>
        </p:nvPicPr>
        <p:blipFill>
          <a:blip r:embed="rId4">
            <a:alphaModFix/>
          </a:blip>
          <a:stretch>
            <a:fillRect/>
          </a:stretch>
        </p:blipFill>
        <p:spPr>
          <a:xfrm>
            <a:off x="367350" y="2027362"/>
            <a:ext cx="5374826" cy="280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322" name="Google Shape;322;p50"/>
          <p:cNvSpPr txBox="1"/>
          <p:nvPr>
            <p:ph idx="1" type="subTitle"/>
          </p:nvPr>
        </p:nvSpPr>
        <p:spPr>
          <a:xfrm>
            <a:off x="0" y="1335975"/>
            <a:ext cx="367200" cy="60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t/>
            </a:r>
            <a:endParaRPr sz="1200"/>
          </a:p>
          <a:p>
            <a:pPr indent="0" lvl="0" marL="0" rtl="0" algn="r">
              <a:spcBef>
                <a:spcPts val="600"/>
              </a:spcBef>
              <a:spcAft>
                <a:spcPts val="600"/>
              </a:spcAft>
              <a:buNone/>
            </a:pPr>
            <a:r>
              <a:t/>
            </a:r>
            <a:endParaRPr sz="1200"/>
          </a:p>
        </p:txBody>
      </p:sp>
      <p:sp>
        <p:nvSpPr>
          <p:cNvPr id="323" name="Google Shape;323;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24" name="Google Shape;324;p50"/>
          <p:cNvSpPr/>
          <p:nvPr/>
        </p:nvSpPr>
        <p:spPr>
          <a:xfrm>
            <a:off x="207825" y="253255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325" name="Google Shape;325;p50"/>
          <p:cNvSpPr txBox="1"/>
          <p:nvPr>
            <p:ph idx="3" type="body"/>
          </p:nvPr>
        </p:nvSpPr>
        <p:spPr>
          <a:xfrm>
            <a:off x="1570325" y="1166350"/>
            <a:ext cx="5791200" cy="1269600"/>
          </a:xfrm>
          <a:prstGeom prst="rect">
            <a:avLst/>
          </a:prstGeom>
        </p:spPr>
        <p:txBody>
          <a:bodyPr anchorCtr="0" anchor="t" bIns="914400" lIns="457200" spcFirstLastPara="1" rIns="457200" wrap="square" tIns="0">
            <a:noAutofit/>
          </a:bodyPr>
          <a:lstStyle/>
          <a:p>
            <a:pPr indent="-199390" lvl="0" marL="320040" rtl="0" algn="l">
              <a:spcBef>
                <a:spcPts val="0"/>
              </a:spcBef>
              <a:spcAft>
                <a:spcPts val="0"/>
              </a:spcAft>
              <a:buSzPts val="1700"/>
              <a:buChar char="●"/>
            </a:pPr>
            <a:r>
              <a:rPr lang="en" sz="1700"/>
              <a:t>30,743 requests were made in the attack</a:t>
            </a:r>
            <a:endParaRPr sz="1700"/>
          </a:p>
          <a:p>
            <a:pPr indent="-199390" lvl="0" marL="320040" rtl="0" algn="l">
              <a:spcBef>
                <a:spcPts val="600"/>
              </a:spcBef>
              <a:spcAft>
                <a:spcPts val="600"/>
              </a:spcAft>
              <a:buSzPts val="1700"/>
              <a:buChar char="●"/>
            </a:pPr>
            <a:r>
              <a:rPr lang="en" sz="1700"/>
              <a:t>30,730 </a:t>
            </a:r>
            <a:r>
              <a:rPr lang="en" sz="1700"/>
              <a:t>requests had been made before the attacker </a:t>
            </a:r>
            <a:br>
              <a:rPr lang="en" sz="1700"/>
            </a:br>
            <a:r>
              <a:rPr lang="en" sz="1700"/>
              <a:t>discovered the password</a:t>
            </a:r>
            <a:endParaRPr sz="1700"/>
          </a:p>
        </p:txBody>
      </p:sp>
      <p:pic>
        <p:nvPicPr>
          <p:cNvPr id="326" name="Google Shape;326;p5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27" name="Google Shape;327;p50"/>
          <p:cNvPicPr preferRelativeResize="0"/>
          <p:nvPr/>
        </p:nvPicPr>
        <p:blipFill>
          <a:blip r:embed="rId4">
            <a:alphaModFix/>
          </a:blip>
          <a:stretch>
            <a:fillRect/>
          </a:stretch>
        </p:blipFill>
        <p:spPr>
          <a:xfrm>
            <a:off x="0" y="2571750"/>
            <a:ext cx="5791199" cy="2576075"/>
          </a:xfrm>
          <a:prstGeom prst="rect">
            <a:avLst/>
          </a:prstGeom>
          <a:noFill/>
          <a:ln>
            <a:noFill/>
          </a:ln>
        </p:spPr>
      </p:pic>
      <p:pic>
        <p:nvPicPr>
          <p:cNvPr id="328" name="Google Shape;328;p50"/>
          <p:cNvPicPr preferRelativeResize="0"/>
          <p:nvPr/>
        </p:nvPicPr>
        <p:blipFill>
          <a:blip r:embed="rId5">
            <a:alphaModFix/>
          </a:blip>
          <a:stretch>
            <a:fillRect/>
          </a:stretch>
        </p:blipFill>
        <p:spPr>
          <a:xfrm>
            <a:off x="4186000" y="2532550"/>
            <a:ext cx="4828874" cy="261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334" name="Google Shape;334;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35" name="Google Shape;335;p51"/>
          <p:cNvSpPr txBox="1"/>
          <p:nvPr>
            <p:ph idx="3" type="body"/>
          </p:nvPr>
        </p:nvSpPr>
        <p:spPr>
          <a:xfrm>
            <a:off x="3663050" y="741300"/>
            <a:ext cx="5791200" cy="971700"/>
          </a:xfrm>
          <a:prstGeom prst="rect">
            <a:avLst/>
          </a:prstGeom>
        </p:spPr>
        <p:txBody>
          <a:bodyPr anchorCtr="0" anchor="t" bIns="914400" lIns="457200" spcFirstLastPara="1" rIns="457200" wrap="square" tIns="0">
            <a:noAutofit/>
          </a:bodyPr>
          <a:lstStyle/>
          <a:p>
            <a:pPr indent="-186690" lvl="0" marL="320040" rtl="0" algn="l">
              <a:spcBef>
                <a:spcPts val="0"/>
              </a:spcBef>
              <a:spcAft>
                <a:spcPts val="0"/>
              </a:spcAft>
              <a:buSzPts val="1500"/>
              <a:buChar char="●"/>
            </a:pPr>
            <a:r>
              <a:rPr b="1" lang="en" sz="1500"/>
              <a:t>16,832 requests were made to this directory</a:t>
            </a:r>
            <a:endParaRPr b="1" sz="1500"/>
          </a:p>
          <a:p>
            <a:pPr indent="-186690" lvl="0" marL="320040" rtl="0" algn="l">
              <a:spcBef>
                <a:spcPts val="600"/>
              </a:spcBef>
              <a:spcAft>
                <a:spcPts val="600"/>
              </a:spcAft>
              <a:buSzPts val="1500"/>
              <a:buChar char="●"/>
            </a:pPr>
            <a:r>
              <a:rPr b="1" lang="en" sz="1500"/>
              <a:t> Requested files from WebDAV were PHP file that was inside the secret folder. </a:t>
            </a:r>
            <a:endParaRPr b="1" sz="1500"/>
          </a:p>
        </p:txBody>
      </p:sp>
      <p:pic>
        <p:nvPicPr>
          <p:cNvPr id="336" name="Google Shape;336;p51"/>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37" name="Google Shape;337;p51"/>
          <p:cNvPicPr preferRelativeResize="0"/>
          <p:nvPr/>
        </p:nvPicPr>
        <p:blipFill>
          <a:blip r:embed="rId4">
            <a:alphaModFix/>
          </a:blip>
          <a:stretch>
            <a:fillRect/>
          </a:stretch>
        </p:blipFill>
        <p:spPr>
          <a:xfrm>
            <a:off x="268863" y="2124100"/>
            <a:ext cx="5800725" cy="26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343" name="Google Shape;343;p5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344" name="Google Shape;344;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81" name="Google Shape;181;p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solidFill>
                  <a:schemeClr val="dk1"/>
                </a:solidFill>
              </a:rPr>
              <a:t>This document contains the following sections:</a:t>
            </a:r>
            <a:endParaRPr/>
          </a:p>
        </p:txBody>
      </p:sp>
      <p:sp>
        <p:nvSpPr>
          <p:cNvPr id="182" name="Google Shape;182;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35"/>
          <p:cNvGrpSpPr/>
          <p:nvPr/>
        </p:nvGrpSpPr>
        <p:grpSpPr>
          <a:xfrm>
            <a:off x="457200" y="1378813"/>
            <a:ext cx="776889" cy="621300"/>
            <a:chOff x="457200" y="1378813"/>
            <a:chExt cx="776889" cy="621300"/>
          </a:xfrm>
        </p:grpSpPr>
        <p:sp>
          <p:nvSpPr>
            <p:cNvPr id="184" name="Google Shape;184;p3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5" name="Google Shape;185;p3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35"/>
          <p:cNvGrpSpPr/>
          <p:nvPr/>
        </p:nvGrpSpPr>
        <p:grpSpPr>
          <a:xfrm>
            <a:off x="457200" y="2228725"/>
            <a:ext cx="776889" cy="621300"/>
            <a:chOff x="457200" y="1378813"/>
            <a:chExt cx="776889" cy="621300"/>
          </a:xfrm>
        </p:grpSpPr>
        <p:sp>
          <p:nvSpPr>
            <p:cNvPr id="187" name="Google Shape;187;p3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8" name="Google Shape;188;p3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35"/>
          <p:cNvGrpSpPr/>
          <p:nvPr/>
        </p:nvGrpSpPr>
        <p:grpSpPr>
          <a:xfrm>
            <a:off x="457200" y="3073850"/>
            <a:ext cx="776889" cy="621300"/>
            <a:chOff x="457200" y="1378813"/>
            <a:chExt cx="776889" cy="621300"/>
          </a:xfrm>
        </p:grpSpPr>
        <p:sp>
          <p:nvSpPr>
            <p:cNvPr id="190" name="Google Shape;190;p3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1" name="Google Shape;191;p3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35"/>
          <p:cNvGrpSpPr/>
          <p:nvPr/>
        </p:nvGrpSpPr>
        <p:grpSpPr>
          <a:xfrm>
            <a:off x="457200" y="3923750"/>
            <a:ext cx="776889" cy="621300"/>
            <a:chOff x="457200" y="1378813"/>
            <a:chExt cx="776889" cy="621300"/>
          </a:xfrm>
        </p:grpSpPr>
        <p:sp>
          <p:nvSpPr>
            <p:cNvPr id="193" name="Google Shape;193;p3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4" name="Google Shape;194;p3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Diagram</a:t>
            </a:r>
            <a:endParaRPr b="1" sz="1800">
              <a:solidFill>
                <a:schemeClr val="dk1"/>
              </a:solidFill>
              <a:latin typeface="Roboto"/>
              <a:ea typeface="Roboto"/>
              <a:cs typeface="Roboto"/>
              <a:sym typeface="Roboto"/>
            </a:endParaRPr>
          </a:p>
        </p:txBody>
      </p:sp>
      <p:sp>
        <p:nvSpPr>
          <p:cNvPr id="196" name="Google Shape;196;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 (Offense)</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200" name="Google Shape;200;p3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 (Defense)</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201" name="Google Shape;201;p3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350" name="Google Shape;350;p53"/>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750">
                <a:solidFill>
                  <a:srgbClr val="FF9900"/>
                </a:solidFill>
                <a:latin typeface="Times New Roman"/>
                <a:ea typeface="Times New Roman"/>
                <a:cs typeface="Times New Roman"/>
                <a:sym typeface="Times New Roman"/>
              </a:rPr>
              <a:t>Proactive scanning ports once that is in place, the first step is to fix any known vulnerabilities. Next comes audit every open port available externally through the firewall or on the internal network. Services which the public doesn't need to reach should be blocked at the firewall. If employees need to reach them, perhaps they can use the VPN instead. Internal services are often listening even when they aren't being used. They might have been installed or enabled by default, or were enabled due to past use and never disabled.</a:t>
            </a:r>
            <a:endParaRPr b="1"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356" name="Google Shape;356;p54"/>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There are certain behaviors and characteristics existed in the process that established reverse shell, which are different from other normal processes. TXHunter’s disposable agent runs on the victim computer, collecting process’s behavior and characteristics, analyzing it and detecting reverse shell attacks. The following lists its hunting result of detecting reverse shell attack, where you can see the attacking sequence along with processes and time.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30765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Finding the Request for the Hidden Directory</a:t>
            </a:r>
            <a:endParaRPr/>
          </a:p>
        </p:txBody>
      </p:sp>
      <p:sp>
        <p:nvSpPr>
          <p:cNvPr id="362" name="Google Shape;362;p5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500"/>
              <a:t>Send an </a:t>
            </a:r>
            <a:r>
              <a:rPr lang="en" sz="2500"/>
              <a:t>Email</a:t>
            </a:r>
            <a:r>
              <a:rPr lang="en" sz="2500"/>
              <a:t> </a:t>
            </a:r>
            <a:r>
              <a:rPr lang="en" sz="2500"/>
              <a:t>alert</a:t>
            </a:r>
            <a:r>
              <a:rPr lang="en" sz="2500"/>
              <a:t> if  an </a:t>
            </a:r>
            <a:r>
              <a:rPr lang="en" sz="2500"/>
              <a:t>unknown</a:t>
            </a:r>
            <a:r>
              <a:rPr lang="en" sz="2500"/>
              <a:t> MAC address (new device)  request the directory.</a:t>
            </a:r>
            <a:endParaRPr sz="2500"/>
          </a:p>
          <a:p>
            <a:pPr indent="0" lvl="0" marL="0" rtl="0" algn="l">
              <a:spcBef>
                <a:spcPts val="1600"/>
              </a:spcBef>
              <a:spcAft>
                <a:spcPts val="1600"/>
              </a:spcAft>
              <a:buNone/>
            </a:pPr>
            <a:r>
              <a:t/>
            </a:r>
            <a:endParaRPr sz="1400"/>
          </a:p>
        </p:txBody>
      </p:sp>
      <p:sp>
        <p:nvSpPr>
          <p:cNvPr id="363" name="Google Shape;363;p5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100"/>
              <a:t>Have a list of all device MAC address that connect to companies servers. </a:t>
            </a:r>
            <a:endParaRPr sz="21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rPr lang="en" sz="1150">
                <a:solidFill>
                  <a:srgbClr val="A9B7C0"/>
                </a:solidFill>
                <a:latin typeface="Arial"/>
                <a:ea typeface="Arial"/>
                <a:cs typeface="Arial"/>
                <a:sym typeface="Arial"/>
              </a:rPr>
              <a:t>A MAC address is given to a network adapter when it is manufactured. It is hardwired or hard-coded onto your computer's network interface card (NIC) and is unique to it.</a:t>
            </a:r>
            <a:endParaRPr sz="1400">
              <a:solidFill>
                <a:srgbClr val="A9B7C0"/>
              </a:solidFill>
            </a:endParaRPr>
          </a:p>
          <a:p>
            <a:pPr indent="0" lvl="0" marL="0" rtl="0" algn="l">
              <a:spcBef>
                <a:spcPts val="1600"/>
              </a:spcBef>
              <a:spcAft>
                <a:spcPts val="16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135375" y="0"/>
            <a:ext cx="9168600" cy="849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t>Mitigation: Preventing Brute Force Attacks &amp; </a:t>
            </a:r>
            <a:r>
              <a:rPr lang="en" sz="1800"/>
              <a:t>Detecting the WebDAV Connection</a:t>
            </a:r>
            <a:endParaRPr sz="1800"/>
          </a:p>
        </p:txBody>
      </p:sp>
      <p:sp>
        <p:nvSpPr>
          <p:cNvPr id="369" name="Google Shape;369;p56"/>
          <p:cNvSpPr txBox="1"/>
          <p:nvPr>
            <p:ph idx="2" type="subTitle"/>
          </p:nvPr>
        </p:nvSpPr>
        <p:spPr>
          <a:xfrm>
            <a:off x="168400" y="1511075"/>
            <a:ext cx="4298400" cy="2743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700"/>
              <a:t>Set up alarm protocols that will notify IT staff by email when an accounts locked out due to 5 failed login attempts.  For a staff member to access the account they need to call IT verify them self to get account unlocked </a:t>
            </a:r>
            <a:endParaRPr sz="1400"/>
          </a:p>
          <a:p>
            <a:pPr indent="0" lvl="0" marL="0" rtl="0" algn="l">
              <a:spcBef>
                <a:spcPts val="1600"/>
              </a:spcBef>
              <a:spcAft>
                <a:spcPts val="1600"/>
              </a:spcAft>
              <a:buNone/>
            </a:pPr>
            <a:r>
              <a:t/>
            </a:r>
            <a:endParaRPr sz="1400"/>
          </a:p>
        </p:txBody>
      </p:sp>
      <p:sp>
        <p:nvSpPr>
          <p:cNvPr id="370" name="Google Shape;370;p56"/>
          <p:cNvSpPr txBox="1"/>
          <p:nvPr>
            <p:ph idx="3" type="subTitle"/>
          </p:nvPr>
        </p:nvSpPr>
        <p:spPr>
          <a:xfrm>
            <a:off x="4466800" y="14752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Limit password attempts to 5</a:t>
            </a:r>
            <a:endParaRPr sz="1400"/>
          </a:p>
          <a:p>
            <a:pPr indent="-317500" lvl="0" marL="457200" rtl="0" algn="l">
              <a:spcBef>
                <a:spcPts val="0"/>
              </a:spcBef>
              <a:spcAft>
                <a:spcPts val="0"/>
              </a:spcAft>
              <a:buSzPts val="1400"/>
              <a:buChar char="●"/>
            </a:pPr>
            <a:r>
              <a:rPr lang="en" sz="1400"/>
              <a:t>Two-Factor Authentication</a:t>
            </a:r>
            <a:endParaRPr sz="1400"/>
          </a:p>
          <a:p>
            <a:pPr indent="-317500" lvl="0" marL="457200" rtl="0" algn="l">
              <a:spcBef>
                <a:spcPts val="0"/>
              </a:spcBef>
              <a:spcAft>
                <a:spcPts val="0"/>
              </a:spcAft>
              <a:buSzPts val="1400"/>
              <a:buChar char="●"/>
            </a:pPr>
            <a:r>
              <a:rPr lang="en" sz="1400"/>
              <a:t>16 character passwords</a:t>
            </a:r>
            <a:endParaRPr sz="1400"/>
          </a:p>
          <a:p>
            <a:pPr indent="-317500" lvl="0" marL="457200" rtl="0" algn="l">
              <a:spcBef>
                <a:spcPts val="0"/>
              </a:spcBef>
              <a:spcAft>
                <a:spcPts val="0"/>
              </a:spcAft>
              <a:buSzPts val="1400"/>
              <a:buChar char="●"/>
            </a:pPr>
            <a:r>
              <a:rPr lang="en" sz="1400"/>
              <a:t>Change password every 30 days </a:t>
            </a:r>
            <a:endParaRPr sz="1400"/>
          </a:p>
          <a:p>
            <a:pPr indent="0" lvl="0" marL="0" rtl="0" algn="l">
              <a:spcBef>
                <a:spcPts val="1600"/>
              </a:spcBef>
              <a:spcAft>
                <a:spcPts val="16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 the WebDAV Connection</a:t>
            </a:r>
            <a:endParaRPr/>
          </a:p>
        </p:txBody>
      </p:sp>
      <p:sp>
        <p:nvSpPr>
          <p:cNvPr id="376" name="Google Shape;376;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77" name="Google Shape;377;p57"/>
          <p:cNvSpPr txBox="1"/>
          <p:nvPr>
            <p:ph idx="2" type="subTitle"/>
          </p:nvPr>
        </p:nvSpPr>
        <p:spPr>
          <a:xfrm>
            <a:off x="-12300" y="1602450"/>
            <a:ext cx="4572000" cy="3483900"/>
          </a:xfrm>
          <a:prstGeom prst="rect">
            <a:avLst/>
          </a:prstGeom>
        </p:spPr>
        <p:txBody>
          <a:bodyPr anchorCtr="0" anchor="t" bIns="0" lIns="457200" spcFirstLastPara="1" rIns="457200" wrap="square" tIns="0">
            <a:noAutofit/>
          </a:bodyPr>
          <a:lstStyle/>
          <a:p>
            <a:pPr indent="0" lvl="0" marL="0" rtl="0" algn="l">
              <a:spcBef>
                <a:spcPts val="0"/>
              </a:spcBef>
              <a:spcAft>
                <a:spcPts val="1600"/>
              </a:spcAft>
              <a:buNone/>
            </a:pPr>
            <a:r>
              <a:rPr b="1" lang="en" sz="1700"/>
              <a:t>Set up alarm protocols that will notify IT staff by email when an accounts locked out due to 5 failed login attempts.  For a staff member to access the account they need to call IT verify them self to get account unlocked </a:t>
            </a:r>
            <a:endParaRPr/>
          </a:p>
        </p:txBody>
      </p:sp>
      <p:sp>
        <p:nvSpPr>
          <p:cNvPr id="378" name="Google Shape;378;p5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
        <p:nvSpPr>
          <p:cNvPr id="379" name="Google Shape;379;p57"/>
          <p:cNvSpPr txBox="1"/>
          <p:nvPr/>
        </p:nvSpPr>
        <p:spPr>
          <a:xfrm>
            <a:off x="5255025" y="1602450"/>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Char char="●"/>
            </a:pPr>
            <a:r>
              <a:rPr lang="en">
                <a:solidFill>
                  <a:schemeClr val="lt2"/>
                </a:solidFill>
                <a:latin typeface="Roboto"/>
                <a:ea typeface="Roboto"/>
                <a:cs typeface="Roboto"/>
                <a:sym typeface="Roboto"/>
              </a:rPr>
              <a:t>Limit password attempts to 5</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Char char="●"/>
            </a:pPr>
            <a:r>
              <a:rPr lang="en">
                <a:solidFill>
                  <a:schemeClr val="lt2"/>
                </a:solidFill>
                <a:latin typeface="Roboto"/>
                <a:ea typeface="Roboto"/>
                <a:cs typeface="Roboto"/>
                <a:sym typeface="Roboto"/>
              </a:rPr>
              <a:t>Two-Factor Authentication</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Char char="●"/>
            </a:pPr>
            <a:r>
              <a:rPr lang="en">
                <a:solidFill>
                  <a:schemeClr val="lt2"/>
                </a:solidFill>
                <a:latin typeface="Roboto"/>
                <a:ea typeface="Roboto"/>
                <a:cs typeface="Roboto"/>
                <a:sym typeface="Roboto"/>
              </a:rPr>
              <a:t>16 character passwords</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Char char="●"/>
            </a:pPr>
            <a:r>
              <a:rPr lang="en">
                <a:solidFill>
                  <a:schemeClr val="lt2"/>
                </a:solidFill>
                <a:latin typeface="Roboto"/>
                <a:ea typeface="Roboto"/>
                <a:cs typeface="Roboto"/>
                <a:sym typeface="Roboto"/>
              </a:rPr>
              <a:t>Change password every 30 days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207" name="Google Shape;20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274325" y="233825"/>
            <a:ext cx="8595300" cy="45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14" name="Google Shape;214;p37"/>
          <p:cNvPicPr preferRelativeResize="0"/>
          <p:nvPr/>
        </p:nvPicPr>
        <p:blipFill>
          <a:blip r:embed="rId3">
            <a:alphaModFix/>
          </a:blip>
          <a:stretch>
            <a:fillRect/>
          </a:stretch>
        </p:blipFill>
        <p:spPr>
          <a:xfrm>
            <a:off x="274325" y="272075"/>
            <a:ext cx="8595301" cy="446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8"/>
          <p:cNvPicPr preferRelativeResize="0"/>
          <p:nvPr/>
        </p:nvPicPr>
        <p:blipFill>
          <a:blip r:embed="rId3">
            <a:alphaModFix/>
          </a:blip>
          <a:stretch>
            <a:fillRect/>
          </a:stretch>
        </p:blipFill>
        <p:spPr>
          <a:xfrm>
            <a:off x="126622" y="274938"/>
            <a:ext cx="8595295" cy="4593614"/>
          </a:xfrm>
          <a:prstGeom prst="rect">
            <a:avLst/>
          </a:prstGeom>
          <a:noFill/>
          <a:ln>
            <a:noFill/>
          </a:ln>
        </p:spPr>
      </p:pic>
      <p:sp>
        <p:nvSpPr>
          <p:cNvPr id="220" name="Google Shape;220;p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1" name="Google Shape;221;p3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227" name="Google Shape;227;p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228" name="Google Shape;228;p39"/>
          <p:cNvGraphicFramePr/>
          <p:nvPr/>
        </p:nvGraphicFramePr>
        <p:xfrm>
          <a:off x="419800" y="1198750"/>
          <a:ext cx="3000000" cy="3000000"/>
        </p:xfrm>
        <a:graphic>
          <a:graphicData uri="http://schemas.openxmlformats.org/drawingml/2006/table">
            <a:tbl>
              <a:tblPr>
                <a:noFill/>
                <a:tableStyleId>{8E69C68C-233A-47C6-9F52-EB25F5095BA4}</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Kali</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Hackers Machine</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Ubuntu 18.04</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Company Server</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Capstone</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Company Machine</a:t>
                      </a:r>
                      <a:endParaRPr sz="1200">
                        <a:solidFill>
                          <a:srgbClr val="FFFFFF"/>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234" name="Google Shape;234;p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235" name="Google Shape;235;p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236" name="Google Shape;236;p40"/>
          <p:cNvGraphicFramePr/>
          <p:nvPr/>
        </p:nvGraphicFramePr>
        <p:xfrm>
          <a:off x="467150" y="1201900"/>
          <a:ext cx="3000000" cy="3000000"/>
        </p:xfrm>
        <a:graphic>
          <a:graphicData uri="http://schemas.openxmlformats.org/drawingml/2006/table">
            <a:tbl>
              <a:tblPr>
                <a:noFill/>
                <a:tableStyleId>{8E69C68C-233A-47C6-9F52-EB25F5095BA4}</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solidFill>
                            <a:srgbClr val="FFFFFF"/>
                          </a:solidFill>
                          <a:latin typeface="Roboto"/>
                          <a:ea typeface="Roboto"/>
                          <a:cs typeface="Roboto"/>
                          <a:sym typeface="Roboto"/>
                        </a:rPr>
                        <a:t>Weak Passwords</a:t>
                      </a:r>
                      <a:endParaRPr i="1"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Strength of password is not strong enough</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solidFill>
                            <a:srgbClr val="FFFFFF"/>
                          </a:solidFill>
                          <a:latin typeface="Roboto"/>
                          <a:ea typeface="Roboto"/>
                          <a:cs typeface="Roboto"/>
                          <a:sym typeface="Roboto"/>
                        </a:rPr>
                        <a:t>Allows attackers to easily access someone’s login information</a:t>
                      </a:r>
                      <a:endParaRPr i="1"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Compromise Credentials </a:t>
                      </a:r>
                      <a:endParaRPr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Privilege Escalation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allows attackers to gain access to sensitive credentials</a:t>
                      </a:r>
                      <a:endParaRPr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Poor Encryption</a:t>
                      </a:r>
                      <a:endParaRPr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conversion of something to code or symbols so that its contents cannot be understood if intercepted.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Allows attackers to gain access to more sensitive data.</a:t>
                      </a:r>
                      <a:endParaRPr sz="1200">
                        <a:solidFill>
                          <a:srgbClr val="FFFFFF"/>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Weak Passwords</a:t>
            </a:r>
            <a:endParaRPr/>
          </a:p>
        </p:txBody>
      </p:sp>
      <p:sp>
        <p:nvSpPr>
          <p:cNvPr id="242" name="Google Shape;242;p4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used the tool Hydra to exploit and retrieve the password for ashton.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244" name="Google Shape;244;p41"/>
          <p:cNvGrpSpPr/>
          <p:nvPr/>
        </p:nvGrpSpPr>
        <p:grpSpPr>
          <a:xfrm>
            <a:off x="457181" y="887903"/>
            <a:ext cx="533372" cy="533480"/>
            <a:chOff x="457200" y="1378813"/>
            <a:chExt cx="695400" cy="695450"/>
          </a:xfrm>
        </p:grpSpPr>
        <p:sp>
          <p:nvSpPr>
            <p:cNvPr id="245" name="Google Shape;245;p4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46" name="Google Shape;246;p4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41"/>
          <p:cNvGrpSpPr/>
          <p:nvPr/>
        </p:nvGrpSpPr>
        <p:grpSpPr>
          <a:xfrm>
            <a:off x="5125231" y="887903"/>
            <a:ext cx="533372" cy="533480"/>
            <a:chOff x="457200" y="1378813"/>
            <a:chExt cx="695400" cy="695450"/>
          </a:xfrm>
        </p:grpSpPr>
        <p:sp>
          <p:nvSpPr>
            <p:cNvPr id="248" name="Google Shape;248;p4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 name="Google Shape;249;p4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41"/>
          <p:cNvSpPr/>
          <p:nvPr/>
        </p:nvSpPr>
        <p:spPr>
          <a:xfrm flipH="1">
            <a:off x="5367550" y="14806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nvSpPr>
        <p:spPr>
          <a:xfrm>
            <a:off x="53675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exploit allowed me to get gain further access into the company’s database using ashtons password. </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2"/>
          <p:cNvPicPr preferRelativeResize="0"/>
          <p:nvPr/>
        </p:nvPicPr>
        <p:blipFill>
          <a:blip r:embed="rId3">
            <a:alphaModFix/>
          </a:blip>
          <a:stretch>
            <a:fillRect/>
          </a:stretch>
        </p:blipFill>
        <p:spPr>
          <a:xfrm>
            <a:off x="230325" y="533700"/>
            <a:ext cx="8683700" cy="4126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